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7" r:id="rId2"/>
  </p:sldMasterIdLst>
  <p:notesMasterIdLst>
    <p:notesMasterId r:id="rId26"/>
  </p:notesMasterIdLst>
  <p:sldIdLst>
    <p:sldId id="258" r:id="rId3"/>
    <p:sldId id="408" r:id="rId4"/>
    <p:sldId id="262" r:id="rId5"/>
    <p:sldId id="409" r:id="rId6"/>
    <p:sldId id="410" r:id="rId7"/>
    <p:sldId id="411" r:id="rId8"/>
    <p:sldId id="390" r:id="rId9"/>
    <p:sldId id="290" r:id="rId10"/>
    <p:sldId id="264" r:id="rId11"/>
    <p:sldId id="265" r:id="rId12"/>
    <p:sldId id="388" r:id="rId13"/>
    <p:sldId id="291" r:id="rId14"/>
    <p:sldId id="292" r:id="rId15"/>
    <p:sldId id="293" r:id="rId16"/>
    <p:sldId id="294" r:id="rId17"/>
    <p:sldId id="266" r:id="rId18"/>
    <p:sldId id="267" r:id="rId19"/>
    <p:sldId id="263" r:id="rId20"/>
    <p:sldId id="269" r:id="rId21"/>
    <p:sldId id="273" r:id="rId22"/>
    <p:sldId id="274" r:id="rId23"/>
    <p:sldId id="275" r:id="rId24"/>
    <p:sldId id="268" r:id="rId25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189" autoAdjust="0"/>
    <p:restoredTop sz="86449" autoAdjust="0"/>
  </p:normalViewPr>
  <p:slideViewPr>
    <p:cSldViewPr>
      <p:cViewPr varScale="1">
        <p:scale>
          <a:sx n="64" d="100"/>
          <a:sy n="64" d="100"/>
        </p:scale>
        <p:origin x="1747" y="58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-5846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59275" cy="3889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697538" y="0"/>
            <a:ext cx="4359275" cy="3889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A5D073-64A4-492F-AFBB-B32F2A972A16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332163" y="971550"/>
            <a:ext cx="3394075" cy="26225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1006475" y="3740150"/>
            <a:ext cx="8045450" cy="30607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7383463"/>
            <a:ext cx="4359275" cy="3889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697538" y="7383463"/>
            <a:ext cx="4359275" cy="3889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446CFF-8CBB-416E-9E7D-162CFAA2F7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6379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A037016-FE48-4490-844A-5F7421DA958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9628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7200" y="6705600"/>
            <a:ext cx="9144000" cy="609600"/>
          </a:xfrm>
          <a:custGeom>
            <a:avLst/>
            <a:gdLst/>
            <a:ahLst/>
            <a:cxnLst/>
            <a:rect l="l" t="t" r="r" b="b"/>
            <a:pathLst>
              <a:path w="9144000" h="609600">
                <a:moveTo>
                  <a:pt x="0" y="0"/>
                </a:moveTo>
                <a:lnTo>
                  <a:pt x="0" y="609600"/>
                </a:lnTo>
                <a:lnTo>
                  <a:pt x="9144000" y="609600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7200" y="457200"/>
            <a:ext cx="9144000" cy="1447800"/>
          </a:xfrm>
          <a:custGeom>
            <a:avLst/>
            <a:gdLst/>
            <a:ahLst/>
            <a:cxnLst/>
            <a:rect l="l" t="t" r="r" b="b"/>
            <a:pathLst>
              <a:path w="9144000" h="1447800">
                <a:moveTo>
                  <a:pt x="0" y="0"/>
                </a:moveTo>
                <a:lnTo>
                  <a:pt x="0" y="1447800"/>
                </a:lnTo>
                <a:lnTo>
                  <a:pt x="9144000" y="1447799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49388" y="6826323"/>
            <a:ext cx="2000250" cy="44577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537078" y="1006855"/>
            <a:ext cx="4984242" cy="5740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80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A0CE44-849D-4090-8E00-E06913FC40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F318905-5DEE-47B8-A906-AF44257BE20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92150" y="2068513"/>
            <a:ext cx="4260850" cy="49323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06756B8-4731-4B7D-8D3A-E910E6EDB03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105400" y="2068513"/>
            <a:ext cx="4260850" cy="49323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9DE5AC-42FA-4CD7-AE52-3E2B8F903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8EC24CD-7608-4601-98AF-26A031E1A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171028B-C05E-423F-A64F-BBC85CAC03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7578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8B1765-586E-4FDA-839A-E35DFF6889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150" y="414338"/>
            <a:ext cx="8675688" cy="150177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82A88F6-9223-4B09-BFF3-455F8CEC8F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2150" y="1905000"/>
            <a:ext cx="4256088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C097B7-66C7-4627-BCDE-F801C21CE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92150" y="2838450"/>
            <a:ext cx="4256088" cy="417671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D747EDC-1674-4C73-BB10-64A4BF0B25F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92700" y="1905000"/>
            <a:ext cx="4275138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96FD56D-FA01-433C-AE1B-E309CBC0706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92700" y="2838450"/>
            <a:ext cx="4275138" cy="417671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0AEF33A-95A5-4645-BCB7-6A1279508B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5AA568A-8EA0-498B-A7D5-55280CAFB1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1D550DF-86E1-4770-8BB6-13CCA6BB55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31275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8675EF-1B32-4007-B8E9-E71ECA4024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1961E43-AAEC-4B42-B5C6-B48D4163C8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4EE3F04-B756-43E6-BCEF-F87F915A5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B622A24-AB5A-40E0-B863-D1118F8CD6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358443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3F15F71-E42D-4FA3-B708-74A9B2914E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FC38135-0206-4E5A-B186-57096CFF9A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9F1ACF9-E54F-4B61-A470-3B17FE657C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914013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7D84E4-2460-4943-B43F-2DFA98FC8C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150" y="517525"/>
            <a:ext cx="3244850" cy="1814513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4C7BF4-CCFA-4C6B-A9DF-B63C9B7BBC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76725" y="1119188"/>
            <a:ext cx="5091113" cy="552291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E63BC73-0024-4115-81CF-9F895EACD5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150" y="2332038"/>
            <a:ext cx="3244850" cy="431958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078AA2-F2DA-4D10-A2BD-B15BE6FA36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4BF32EB-81C8-467C-B0E2-AC1E8B0225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C67456-C562-4B36-99E2-857F13D4A5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171483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4B7584-62C6-460B-823C-97C71CE8F5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150" y="517525"/>
            <a:ext cx="3244850" cy="1814513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CF828D-101C-4012-A845-CF8CEBF3271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76725" y="1119188"/>
            <a:ext cx="5091113" cy="55229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F9CDFC4-DC9B-48F3-B32B-CB6A2EA1AAB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150" y="2332038"/>
            <a:ext cx="3244850" cy="431958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5AF9B09-CD50-46D9-B878-62FAB3D14C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8D04F92-0A57-484D-BAA7-2FB70FA669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16C15B5-EBC0-4FAA-B518-CA4EA24A57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36144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2A6F1F-6FD7-485C-97A4-DEBA0D2D80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EC7A70F-580F-4FF5-9A29-BB4300121F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B3B3F9-FD4C-41A0-AFDB-19E5DC5E6B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210FFC-76B7-4B27-AB93-00E30C47BB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8F65850-D93F-4CCE-B931-CE2B34F461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62685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967C51C-D322-4B68-B9F3-896449A9AA4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197725" y="414338"/>
            <a:ext cx="2168525" cy="658653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24DE8E1-9BE4-4DAB-A079-DED9466A1F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92150" y="414338"/>
            <a:ext cx="6353175" cy="658653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335902-A7C6-4E5E-9E6B-3257E9F6E7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97DD76-DC97-423C-B2BD-389ED16655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5B3905-9E03-4A9A-9FEE-67A3D4BEF4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2623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74450" y="132839"/>
            <a:ext cx="9126750" cy="884891"/>
          </a:xfrm>
        </p:spPr>
        <p:txBody>
          <a:bodyPr lIns="0" tIns="0" rIns="0" bIns="0"/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09600" y="1363979"/>
            <a:ext cx="8839200" cy="4923491"/>
          </a:xfrm>
        </p:spPr>
        <p:txBody>
          <a:bodyPr lIns="0" tIns="0" rIns="0" bIns="0"/>
          <a:lstStyle>
            <a:lvl1pPr>
              <a:defRPr sz="3000" b="0" i="0">
                <a:solidFill>
                  <a:schemeClr val="tx1"/>
                </a:solidFill>
                <a:latin typeface="Times New Roman"/>
                <a:cs typeface="Times New Roman"/>
              </a:defRPr>
            </a:lvl1pPr>
          </a:lstStyle>
          <a:p>
            <a:endParaRPr dirty="0"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6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6/2/2024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7200" y="6705600"/>
            <a:ext cx="9144000" cy="609600"/>
          </a:xfrm>
          <a:custGeom>
            <a:avLst/>
            <a:gdLst/>
            <a:ahLst/>
            <a:cxnLst/>
            <a:rect l="l" t="t" r="r" b="b"/>
            <a:pathLst>
              <a:path w="9144000" h="609600">
                <a:moveTo>
                  <a:pt x="0" y="0"/>
                </a:moveTo>
                <a:lnTo>
                  <a:pt x="0" y="609600"/>
                </a:lnTo>
                <a:lnTo>
                  <a:pt x="9144000" y="609600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7200" y="457200"/>
            <a:ext cx="9144000" cy="1447800"/>
          </a:xfrm>
          <a:custGeom>
            <a:avLst/>
            <a:gdLst/>
            <a:ahLst/>
            <a:cxnLst/>
            <a:rect l="l" t="t" r="r" b="b"/>
            <a:pathLst>
              <a:path w="9144000" h="1447800">
                <a:moveTo>
                  <a:pt x="0" y="0"/>
                </a:moveTo>
                <a:lnTo>
                  <a:pt x="0" y="1447800"/>
                </a:lnTo>
                <a:lnTo>
                  <a:pt x="9144000" y="1447799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33400" y="6822185"/>
            <a:ext cx="2000250" cy="44577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219200" y="1006855"/>
            <a:ext cx="8077200" cy="574040"/>
          </a:xfrm>
        </p:spPr>
        <p:txBody>
          <a:bodyPr lIns="0" tIns="0" rIns="0" bIns="0"/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Blank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7200" y="6705600"/>
            <a:ext cx="9144000" cy="609600"/>
          </a:xfrm>
          <a:custGeom>
            <a:avLst/>
            <a:gdLst/>
            <a:ahLst/>
            <a:cxnLst/>
            <a:rect l="l" t="t" r="r" b="b"/>
            <a:pathLst>
              <a:path w="9144000" h="609600">
                <a:moveTo>
                  <a:pt x="0" y="0"/>
                </a:moveTo>
                <a:lnTo>
                  <a:pt x="0" y="609600"/>
                </a:lnTo>
                <a:lnTo>
                  <a:pt x="9144000" y="609600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7200" y="457200"/>
            <a:ext cx="9144000" cy="1447800"/>
          </a:xfrm>
          <a:custGeom>
            <a:avLst/>
            <a:gdLst/>
            <a:ahLst/>
            <a:cxnLst/>
            <a:rect l="l" t="t" r="r" b="b"/>
            <a:pathLst>
              <a:path w="9144000" h="1447800">
                <a:moveTo>
                  <a:pt x="0" y="0"/>
                </a:moveTo>
                <a:lnTo>
                  <a:pt x="0" y="1447800"/>
                </a:lnTo>
                <a:lnTo>
                  <a:pt x="9144000" y="1447799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33400" y="6822185"/>
            <a:ext cx="2000250" cy="44577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6/2/2024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9144000" y="7446683"/>
            <a:ext cx="248920" cy="205184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spc="-5" dirty="0"/>
              <a:t>‹#›</a:t>
            </a:fld>
            <a:endParaRPr spc="-5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1029"/>
            <a:ext cx="7543800" cy="761747"/>
          </a:xfrm>
        </p:spPr>
        <p:txBody>
          <a:bodyPr anchor="b"/>
          <a:lstStyle>
            <a:lvl1pPr algn="ctr">
              <a:defRPr sz="495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304699"/>
          </a:xfrm>
        </p:spPr>
        <p:txBody>
          <a:bodyPr/>
          <a:lstStyle>
            <a:lvl1pPr marL="0" indent="0" algn="ctr">
              <a:buNone/>
              <a:defRPr sz="1980"/>
            </a:lvl1pPr>
            <a:lvl2pPr marL="377190" indent="0" algn="ctr">
              <a:buNone/>
              <a:defRPr sz="1650"/>
            </a:lvl2pPr>
            <a:lvl3pPr marL="754380" indent="0" algn="ctr">
              <a:buNone/>
              <a:defRPr sz="1485"/>
            </a:lvl3pPr>
            <a:lvl4pPr marL="1131570" indent="0" algn="ctr">
              <a:buNone/>
              <a:defRPr sz="1320"/>
            </a:lvl4pPr>
            <a:lvl5pPr marL="1508760" indent="0" algn="ctr">
              <a:buNone/>
              <a:defRPr sz="1320"/>
            </a:lvl5pPr>
            <a:lvl6pPr marL="1885950" indent="0" algn="ctr">
              <a:buNone/>
              <a:defRPr sz="1320"/>
            </a:lvl6pPr>
            <a:lvl7pPr marL="2263140" indent="0" algn="ctr">
              <a:buNone/>
              <a:defRPr sz="1320"/>
            </a:lvl7pPr>
            <a:lvl8pPr marL="2640330" indent="0" algn="ctr">
              <a:buNone/>
              <a:defRPr sz="1320"/>
            </a:lvl8pPr>
            <a:lvl9pPr marL="3017520" indent="0" algn="ctr">
              <a:buNone/>
              <a:defRPr sz="13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02920" y="7228332"/>
            <a:ext cx="2313432" cy="276999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419856" y="7228332"/>
            <a:ext cx="3218688" cy="276999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827516" y="6888788"/>
            <a:ext cx="248920" cy="215444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CC631D1E-0808-4BFB-9710-F3685C742A1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4002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CBB5ED-8EFD-4E6F-B81E-0EA7321F323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57300" y="1271588"/>
            <a:ext cx="7543800" cy="270668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7B0EE5B-41E6-40AA-B79D-CECCE2FD328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57300" y="4083050"/>
            <a:ext cx="7543800" cy="18764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D8A610-E51D-457C-9FA4-0177AD3485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32B586-54DA-453B-9634-57D7B6A500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ECBBD95-0751-400E-897F-45A19A3DCB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85580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136CCB-4965-4DC0-B102-DB983E29EE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124D93-154D-48E3-AC71-18543A3332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E8A4A-1F3D-49EA-92BA-6015891B58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E896B4-1F5A-4A01-A385-857BDA87AE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D9CF2B-BC11-4ACB-9D91-DB5E7AAEF3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94879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001007-BBAE-4BB9-934E-4446291301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5800" y="1938338"/>
            <a:ext cx="8675688" cy="3232150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CCE3AA-29E4-4569-859D-EFFE73797B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5800" y="5200650"/>
            <a:ext cx="8675688" cy="1700213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0A63E3A-2582-4763-93EA-4B4F53B94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F68DC7-0C7F-40C4-862A-A4EB051F6C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FFE1C8-002F-4922-BD5B-A98C37FC15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452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.xml"/><Relationship Id="rId3" Type="http://schemas.openxmlformats.org/officeDocument/2006/relationships/slideLayout" Target="../slideLayouts/slideLayout9.xml"/><Relationship Id="rId7" Type="http://schemas.openxmlformats.org/officeDocument/2006/relationships/slideLayout" Target="../slideLayouts/slideLayout1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Relationship Id="rId6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0.xml"/><Relationship Id="rId9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7200" y="6705600"/>
            <a:ext cx="9144000" cy="609600"/>
          </a:xfrm>
          <a:custGeom>
            <a:avLst/>
            <a:gdLst/>
            <a:ahLst/>
            <a:cxnLst/>
            <a:rect l="l" t="t" r="r" b="b"/>
            <a:pathLst>
              <a:path w="9144000" h="609600">
                <a:moveTo>
                  <a:pt x="0" y="0"/>
                </a:moveTo>
                <a:lnTo>
                  <a:pt x="0" y="609600"/>
                </a:lnTo>
                <a:lnTo>
                  <a:pt x="9144000" y="609600"/>
                </a:lnTo>
                <a:lnTo>
                  <a:pt x="9144000" y="0"/>
                </a:lnTo>
                <a:lnTo>
                  <a:pt x="0" y="0"/>
                </a:lnTo>
                <a:close/>
              </a:path>
            </a:pathLst>
          </a:custGeom>
          <a:solidFill>
            <a:srgbClr val="FEBC1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7200" y="89056"/>
            <a:ext cx="9144000" cy="1107996"/>
          </a:xfrm>
          <a:prstGeom prst="rect">
            <a:avLst/>
          </a:prstGeom>
          <a:solidFill>
            <a:srgbClr val="FFC000"/>
          </a:solidFill>
        </p:spPr>
        <p:txBody>
          <a:bodyPr wrap="square" lIns="0" tIns="0" rIns="0" bIns="0">
            <a:spAutoFit/>
          </a:bodyPr>
          <a:lstStyle>
            <a:lvl1pPr>
              <a:defRPr sz="3600" b="1" i="0">
                <a:solidFill>
                  <a:schemeClr val="tx1"/>
                </a:solidFill>
                <a:latin typeface="Arial Narrow"/>
                <a:cs typeface="Arial Narrow"/>
              </a:defRPr>
            </a:lvl1pPr>
          </a:lstStyle>
          <a:p>
            <a:br>
              <a:rPr lang="en-US" dirty="0"/>
            </a:br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136113"/>
            <a:ext cx="9144000" cy="553997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000" b="0" i="0">
                <a:solidFill>
                  <a:schemeClr val="tx1"/>
                </a:solidFill>
                <a:latin typeface="Times New Roman"/>
                <a:cs typeface="Times New Roman"/>
              </a:defRPr>
            </a:lvl1pPr>
          </a:lstStyle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E4C956D0-934A-438F-8E9F-78A3ADBEBC94}"/>
              </a:ext>
            </a:extLst>
          </p:cNvPr>
          <p:cNvPicPr>
            <a:picLocks noChangeAspect="1"/>
          </p:cNvPicPr>
          <p:nvPr userDrawn="1"/>
        </p:nvPicPr>
        <p:blipFill>
          <a:blip r:embed="rId8"/>
          <a:stretch>
            <a:fillRect/>
          </a:stretch>
        </p:blipFill>
        <p:spPr>
          <a:xfrm>
            <a:off x="659805" y="6773122"/>
            <a:ext cx="1999661" cy="445047"/>
          </a:xfrm>
          <a:prstGeom prst="rect">
            <a:avLst/>
          </a:prstGeom>
        </p:spPr>
      </p:pic>
      <p:sp>
        <p:nvSpPr>
          <p:cNvPr id="9" name="Rectangle 8">
            <a:extLst>
              <a:ext uri="{FF2B5EF4-FFF2-40B4-BE49-F238E27FC236}">
                <a16:creationId xmlns:a16="http://schemas.microsoft.com/office/drawing/2014/main" id="{AD2B594C-3A96-4933-87AB-06D65E3A1DE7}"/>
              </a:ext>
            </a:extLst>
          </p:cNvPr>
          <p:cNvSpPr/>
          <p:nvPr userDrawn="1"/>
        </p:nvSpPr>
        <p:spPr>
          <a:xfrm>
            <a:off x="457200" y="105460"/>
            <a:ext cx="9144000" cy="720974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B0ECE3A-7530-49CE-9997-00B980B14902}"/>
              </a:ext>
            </a:extLst>
          </p:cNvPr>
          <p:cNvSpPr txBox="1"/>
          <p:nvPr userDrawn="1"/>
        </p:nvSpPr>
        <p:spPr>
          <a:xfrm>
            <a:off x="9144000" y="7344709"/>
            <a:ext cx="6096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fld id="{81D60167-4931-47E6-BA6A-407CBD079E47}" type="slidenum">
              <a:rPr kumimoji="0" lang="en-US" sz="1800" b="0" i="0" u="none" strike="noStrike" kern="1200" cap="none" spc="-5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</p:sldLayoutIdLst>
  <p:txStyles>
    <p:titleStyle>
      <a:lvl1pPr algn="ctr">
        <a:defRPr sz="2400"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597E141-29E1-49BB-ADAD-C70295FE36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150" y="414338"/>
            <a:ext cx="8674100" cy="15017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E889D9-1733-4A99-B655-CB8665DBC8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2150" y="2068513"/>
            <a:ext cx="8674100" cy="49323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FAB426-74FE-4214-993F-749E9C55832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92150" y="7204075"/>
            <a:ext cx="2262188" cy="41433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4299CE-AC45-4C84-83C4-D802A969087C}" type="datetimeFigureOut">
              <a:rPr lang="en-US" smtClean="0"/>
              <a:t>6/2/2024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B36681-E6FB-4DB2-AD94-9CCA029E0AD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32163" y="7204075"/>
            <a:ext cx="3394075" cy="41433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CC3695-EB46-4DE1-A7D5-4C54609AEB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104063" y="7204075"/>
            <a:ext cx="2262187" cy="41433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C3AC2D-216D-4317-B2CF-BB0BA747B1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3126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8" r:id="rId1"/>
    <p:sldLayoutId id="2147483669" r:id="rId2"/>
    <p:sldLayoutId id="2147483670" r:id="rId3"/>
    <p:sldLayoutId id="2147483671" r:id="rId4"/>
    <p:sldLayoutId id="2147483672" r:id="rId5"/>
    <p:sldLayoutId id="2147483673" r:id="rId6"/>
    <p:sldLayoutId id="2147483674" r:id="rId7"/>
    <p:sldLayoutId id="2147483675" r:id="rId8"/>
    <p:sldLayoutId id="2147483676" r:id="rId9"/>
    <p:sldLayoutId id="2147483677" r:id="rId10"/>
    <p:sldLayoutId id="2147483678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ctrTitle"/>
          </p:nvPr>
        </p:nvSpPr>
        <p:spPr>
          <a:xfrm>
            <a:off x="457200" y="152400"/>
            <a:ext cx="9144000" cy="677108"/>
          </a:xfrm>
        </p:spPr>
        <p:txBody>
          <a:bodyPr/>
          <a:lstStyle/>
          <a:p>
            <a:pPr eaLnBrk="1" hangingPunct="1"/>
            <a:r>
              <a:rPr lang="en-US" sz="4400" b="1" dirty="0"/>
              <a:t>CYBR 3323</a:t>
            </a:r>
            <a:r>
              <a:rPr lang="en-US" sz="4400" dirty="0"/>
              <a:t> 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A96E43C-BC2B-4307-BAFC-C98478CDD153}"/>
              </a:ext>
            </a:extLst>
          </p:cNvPr>
          <p:cNvSpPr txBox="1"/>
          <p:nvPr/>
        </p:nvSpPr>
        <p:spPr>
          <a:xfrm>
            <a:off x="685800" y="3579968"/>
            <a:ext cx="891540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3200" b="1" dirty="0"/>
              <a:t>Software Acquisition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B3D25ED-B556-405F-BEA0-E96BA17908A1}"/>
              </a:ext>
            </a:extLst>
          </p:cNvPr>
          <p:cNvSpPr txBox="1"/>
          <p:nvPr/>
        </p:nvSpPr>
        <p:spPr>
          <a:xfrm>
            <a:off x="685800" y="6172200"/>
            <a:ext cx="8587154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Created by: Vande Ven, Susan and Morrow, Darin. Kennesaw State University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>
            <a:extLst>
              <a:ext uri="{FF2B5EF4-FFF2-40B4-BE49-F238E27FC236}">
                <a16:creationId xmlns:a16="http://schemas.microsoft.com/office/drawing/2014/main" id="{0F582369-5187-4FF3-81EF-3003B8752E9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76201"/>
            <a:ext cx="9144000" cy="914400"/>
          </a:xfrm>
        </p:spPr>
        <p:txBody>
          <a:bodyPr>
            <a:normAutofit/>
          </a:bodyPr>
          <a:lstStyle/>
          <a:p>
            <a:r>
              <a:rPr lang="en-US" altLang="en-US" sz="3300" dirty="0"/>
              <a:t>Forces of the Marketplace -Continued</a:t>
            </a:r>
          </a:p>
        </p:txBody>
      </p:sp>
      <p:sp>
        <p:nvSpPr>
          <p:cNvPr id="15363" name="Rectangle 3">
            <a:extLst>
              <a:ext uri="{FF2B5EF4-FFF2-40B4-BE49-F238E27FC236}">
                <a16:creationId xmlns:a16="http://schemas.microsoft.com/office/drawing/2014/main" id="{2A20DCD2-2BD1-439F-A54A-BDA83B5468D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762000" y="1371600"/>
            <a:ext cx="8397116" cy="4953000"/>
          </a:xfrm>
        </p:spPr>
        <p:txBody>
          <a:bodyPr>
            <a:normAutofit lnSpcReduction="10000"/>
          </a:bodyPr>
          <a:lstStyle/>
          <a:p>
            <a:pPr>
              <a:lnSpc>
                <a:spcPct val="80000"/>
              </a:lnSpc>
            </a:pPr>
            <a:r>
              <a:rPr lang="en-US" altLang="en-US" sz="2800" b="1" dirty="0"/>
              <a:t>Acquire</a:t>
            </a:r>
            <a:r>
              <a:rPr lang="en-US" altLang="en-US" sz="2640" dirty="0"/>
              <a:t> </a:t>
            </a:r>
          </a:p>
          <a:p>
            <a:pPr>
              <a:lnSpc>
                <a:spcPct val="80000"/>
              </a:lnSpc>
            </a:pPr>
            <a:endParaRPr lang="en-US" altLang="en-US" sz="2640" dirty="0"/>
          </a:p>
          <a:p>
            <a:pPr marL="800100" lvl="1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Select based on expected features ( what )</a:t>
            </a:r>
          </a:p>
          <a:p>
            <a:pPr marL="800100" lvl="1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200" dirty="0"/>
          </a:p>
          <a:p>
            <a:pPr marL="800100" lvl="1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Must understand &amp; use predefined interface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Identify requirements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Research candidates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Adopt standard interfaces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Procure implementation 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Integrate procured implementations</a:t>
            </a:r>
          </a:p>
          <a:p>
            <a:pPr lvl="2">
              <a:lnSpc>
                <a:spcPct val="80000"/>
              </a:lnSpc>
            </a:pPr>
            <a:endParaRPr lang="en-US" altLang="en-US" sz="2200" dirty="0"/>
          </a:p>
          <a:p>
            <a:pPr marL="1714500" lvl="3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May not be supported by vendor</a:t>
            </a:r>
          </a:p>
          <a:p>
            <a:pPr marL="1714500" lvl="3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May have limited information on internal workings of product</a:t>
            </a:r>
          </a:p>
          <a:p>
            <a:pPr marL="1714500" lvl="3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200" dirty="0"/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Use and support  implementation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200" dirty="0"/>
          </a:p>
          <a:p>
            <a:pPr marL="1714500" lvl="3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Often outside support required at additional cost</a:t>
            </a:r>
          </a:p>
          <a:p>
            <a:pPr marL="1714500" lvl="3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200" dirty="0"/>
          </a:p>
          <a:p>
            <a:pPr marL="800100" lvl="1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200" dirty="0"/>
              <a:t>Must assume adequate testing</a:t>
            </a:r>
          </a:p>
        </p:txBody>
      </p:sp>
    </p:spTree>
    <p:extLst>
      <p:ext uri="{BB962C8B-B14F-4D97-AF65-F5344CB8AC3E}">
        <p14:creationId xmlns:p14="http://schemas.microsoft.com/office/powerpoint/2010/main" val="20634961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07B6DB5C-F8D5-46F6-A6DE-94441883D57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76200"/>
            <a:ext cx="9144000" cy="685800"/>
          </a:xfrm>
        </p:spPr>
        <p:txBody>
          <a:bodyPr/>
          <a:lstStyle/>
          <a:p>
            <a:r>
              <a:rPr lang="en-US" altLang="en-US" sz="3300" dirty="0"/>
              <a:t>Procured System Considerations</a:t>
            </a:r>
          </a:p>
        </p:txBody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5AF5D59B-FAD2-42F2-BE85-2B787992EBE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830642" y="1066800"/>
            <a:ext cx="8397116" cy="5409057"/>
          </a:xfrm>
        </p:spPr>
        <p:txBody>
          <a:bodyPr>
            <a:normAutofit/>
          </a:bodyPr>
          <a:lstStyle/>
          <a:p>
            <a:pPr marL="457200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Interface is visible aspect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/>
              <a:t>Perceive function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/>
              <a:t>Data inputs &amp; outputs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endParaRPr lang="en-US" altLang="en-US" sz="2800" dirty="0"/>
          </a:p>
          <a:p>
            <a:pPr marL="457200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Implementation that conforms to standards provides greater confidence for correct behavior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/>
              <a:t>Generally, no access to underlying aspects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endParaRPr lang="en-US" altLang="en-US" sz="2800" dirty="0"/>
          </a:p>
          <a:p>
            <a:pPr marL="457200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Ready availability 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/>
              <a:t>Quicker implementation and integration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endParaRPr lang="en-US" altLang="en-US" sz="2800" dirty="0"/>
          </a:p>
          <a:p>
            <a:pPr marL="457200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Multiple vendors to choose from</a:t>
            </a:r>
          </a:p>
          <a:p>
            <a:pPr lvl="1">
              <a:lnSpc>
                <a:spcPct val="90000"/>
              </a:lnSpc>
            </a:pPr>
            <a:endParaRPr lang="en-US" altLang="en-US" sz="1980" dirty="0"/>
          </a:p>
        </p:txBody>
      </p:sp>
    </p:spTree>
    <p:extLst>
      <p:ext uri="{BB962C8B-B14F-4D97-AF65-F5344CB8AC3E}">
        <p14:creationId xmlns:p14="http://schemas.microsoft.com/office/powerpoint/2010/main" val="164167420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>
            <a:extLst>
              <a:ext uri="{FF2B5EF4-FFF2-40B4-BE49-F238E27FC236}">
                <a16:creationId xmlns:a16="http://schemas.microsoft.com/office/drawing/2014/main" id="{B8CD8DDD-A7CE-43AD-B801-628C3A10E80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/>
              <a:t>Marketplace Considerations</a:t>
            </a:r>
          </a:p>
        </p:txBody>
      </p:sp>
      <p:sp>
        <p:nvSpPr>
          <p:cNvPr id="9219" name="Rectangle 3">
            <a:extLst>
              <a:ext uri="{FF2B5EF4-FFF2-40B4-BE49-F238E27FC236}">
                <a16:creationId xmlns:a16="http://schemas.microsoft.com/office/drawing/2014/main" id="{7921D524-9AC3-4208-BFCD-602EF5809AA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85800" y="990600"/>
            <a:ext cx="8397116" cy="5181599"/>
          </a:xfrm>
        </p:spPr>
        <p:txBody>
          <a:bodyPr>
            <a:normAutofit/>
          </a:bodyPr>
          <a:lstStyle/>
          <a:p>
            <a:r>
              <a:rPr lang="en-US" altLang="en-US" sz="2640" b="1" dirty="0"/>
              <a:t>Standards</a:t>
            </a:r>
          </a:p>
          <a:p>
            <a:endParaRPr lang="en-US" altLang="en-US" sz="2640" b="1" dirty="0"/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640" dirty="0"/>
              <a:t>Developed with influence of vendors and users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endParaRPr lang="en-US" altLang="en-US" sz="2640" dirty="0"/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640" dirty="0"/>
              <a:t>Adopted by vendors and users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endParaRPr lang="en-US" altLang="en-US" sz="2640" dirty="0"/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640" dirty="0"/>
              <a:t>COTS Products specified and developed in conformance to standards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endParaRPr lang="en-US" altLang="en-US" sz="2640" dirty="0"/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640" dirty="0"/>
              <a:t>Multiple vendors can use same standard</a:t>
            </a:r>
          </a:p>
          <a:p>
            <a:pPr marL="1371600" lvl="2" indent="-457200">
              <a:buFont typeface="Arial" panose="020B0604020202020204" pitchFamily="34" charset="0"/>
              <a:buChar char="•"/>
            </a:pPr>
            <a:r>
              <a:rPr lang="en-US" altLang="en-US" sz="2640" dirty="0"/>
              <a:t>Compete with Pricing &amp; Quality</a:t>
            </a:r>
          </a:p>
          <a:p>
            <a:pPr lvl="3">
              <a:buFont typeface="Wingdings" panose="05000000000000000000" pitchFamily="2" charset="2"/>
              <a:buNone/>
            </a:pPr>
            <a:endParaRPr lang="en-US" altLang="en-US" sz="1485" dirty="0"/>
          </a:p>
          <a:p>
            <a:pPr lvl="1"/>
            <a:endParaRPr lang="en-US" altLang="en-US" sz="1980" dirty="0"/>
          </a:p>
        </p:txBody>
      </p:sp>
    </p:spTree>
    <p:extLst>
      <p:ext uri="{BB962C8B-B14F-4D97-AF65-F5344CB8AC3E}">
        <p14:creationId xmlns:p14="http://schemas.microsoft.com/office/powerpoint/2010/main" val="352502258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>
            <a:extLst>
              <a:ext uri="{FF2B5EF4-FFF2-40B4-BE49-F238E27FC236}">
                <a16:creationId xmlns:a16="http://schemas.microsoft.com/office/drawing/2014/main" id="{09B6DE72-710A-4D19-B473-2A7E928FBE8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/>
              <a:t>What is a standard?</a:t>
            </a:r>
          </a:p>
        </p:txBody>
      </p:sp>
      <p:sp>
        <p:nvSpPr>
          <p:cNvPr id="10243" name="Rectangle 3">
            <a:extLst>
              <a:ext uri="{FF2B5EF4-FFF2-40B4-BE49-F238E27FC236}">
                <a16:creationId xmlns:a16="http://schemas.microsoft.com/office/drawing/2014/main" id="{14B2EC88-6271-41F2-963B-0C48493A9A8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762000" y="1143000"/>
            <a:ext cx="8610600" cy="4953000"/>
          </a:xfrm>
        </p:spPr>
        <p:txBody>
          <a:bodyPr>
            <a:normAutofit/>
          </a:bodyPr>
          <a:lstStyle/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Public documentation</a:t>
            </a: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800" dirty="0">
              <a:latin typeface="+mn-lt"/>
            </a:endParaRP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Defines </a:t>
            </a:r>
          </a:p>
          <a:p>
            <a:pPr marL="914400" lvl="1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/>
              <a:t>Requirements</a:t>
            </a:r>
          </a:p>
          <a:p>
            <a:pPr marL="914400" lvl="1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/>
              <a:t>Design</a:t>
            </a:r>
          </a:p>
          <a:p>
            <a:pPr marL="914400" lvl="1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/>
              <a:t>Behavior</a:t>
            </a:r>
          </a:p>
          <a:p>
            <a:pPr marL="914400" lvl="1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/>
              <a:t>Characteristics  </a:t>
            </a:r>
          </a:p>
          <a:p>
            <a:pPr marL="914400" lvl="1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800" dirty="0"/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For interface, services, processes, protocol, data formats</a:t>
            </a: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800" dirty="0">
              <a:latin typeface="+mn-lt"/>
            </a:endParaRP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Established and maintained by group consensus</a:t>
            </a: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800" dirty="0">
              <a:latin typeface="+mn-lt"/>
            </a:endParaRP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Market dominance does not necessarily mean standard</a:t>
            </a:r>
          </a:p>
        </p:txBody>
      </p:sp>
    </p:spTree>
    <p:extLst>
      <p:ext uri="{BB962C8B-B14F-4D97-AF65-F5344CB8AC3E}">
        <p14:creationId xmlns:p14="http://schemas.microsoft.com/office/powerpoint/2010/main" val="426378454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>
            <a:extLst>
              <a:ext uri="{FF2B5EF4-FFF2-40B4-BE49-F238E27FC236}">
                <a16:creationId xmlns:a16="http://schemas.microsoft.com/office/drawing/2014/main" id="{630E458F-F536-4557-A83A-6177219314B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 dirty="0"/>
              <a:t>Standards</a:t>
            </a: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B161F264-FADE-4901-B6FF-4065D251034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762000" y="914400"/>
            <a:ext cx="6789420" cy="4139250"/>
          </a:xfrm>
        </p:spPr>
        <p:txBody>
          <a:bodyPr>
            <a:normAutofit/>
          </a:bodyPr>
          <a:lstStyle/>
          <a:p>
            <a:r>
              <a:rPr lang="en-US" altLang="en-US" sz="2970" b="1" dirty="0"/>
              <a:t>Example Organizations 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IEEE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ISO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For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Hardware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Software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Process/Manufacture</a:t>
            </a:r>
          </a:p>
        </p:txBody>
      </p:sp>
    </p:spTree>
    <p:extLst>
      <p:ext uri="{BB962C8B-B14F-4D97-AF65-F5344CB8AC3E}">
        <p14:creationId xmlns:p14="http://schemas.microsoft.com/office/powerpoint/2010/main" val="121909033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>
            <a:extLst>
              <a:ext uri="{FF2B5EF4-FFF2-40B4-BE49-F238E27FC236}">
                <a16:creationId xmlns:a16="http://schemas.microsoft.com/office/drawing/2014/main" id="{CEC24FFE-1068-46A3-837E-6AAC2172755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/>
              <a:t>Interface Specification</a:t>
            </a:r>
          </a:p>
        </p:txBody>
      </p:sp>
      <p:sp>
        <p:nvSpPr>
          <p:cNvPr id="12291" name="Rectangle 3">
            <a:extLst>
              <a:ext uri="{FF2B5EF4-FFF2-40B4-BE49-F238E27FC236}">
                <a16:creationId xmlns:a16="http://schemas.microsoft.com/office/drawing/2014/main" id="{EF6E2C13-EC07-4F38-B299-08779E0E3C9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830642" y="838200"/>
            <a:ext cx="8397116" cy="4126129"/>
          </a:xfrm>
        </p:spPr>
        <p:txBody>
          <a:bodyPr>
            <a:norm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Boundary for input, output of information</a:t>
            </a:r>
          </a:p>
          <a:p>
            <a:endParaRPr lang="en-US" altLang="en-US" sz="297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Component allowing transfer of information 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Input devices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Output devices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API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Define what operations performed</a:t>
            </a:r>
          </a:p>
        </p:txBody>
      </p:sp>
    </p:spTree>
    <p:extLst>
      <p:ext uri="{BB962C8B-B14F-4D97-AF65-F5344CB8AC3E}">
        <p14:creationId xmlns:p14="http://schemas.microsoft.com/office/powerpoint/2010/main" val="58727446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>
            <a:extLst>
              <a:ext uri="{FF2B5EF4-FFF2-40B4-BE49-F238E27FC236}">
                <a16:creationId xmlns:a16="http://schemas.microsoft.com/office/drawing/2014/main" id="{74B26D70-055E-4C9C-8F63-78FDE61124B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 dirty="0"/>
              <a:t>Product Quality measures</a:t>
            </a:r>
          </a:p>
        </p:txBody>
      </p:sp>
      <p:sp>
        <p:nvSpPr>
          <p:cNvPr id="16387" name="Rectangle 3">
            <a:extLst>
              <a:ext uri="{FF2B5EF4-FFF2-40B4-BE49-F238E27FC236}">
                <a16:creationId xmlns:a16="http://schemas.microsoft.com/office/drawing/2014/main" id="{5D817C32-6E21-4A4A-AC99-F7371E5F8DE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85800" y="1066800"/>
            <a:ext cx="8397116" cy="3203954"/>
          </a:xfrm>
        </p:spPr>
        <p:txBody>
          <a:bodyPr/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Reliability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Functionality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Usability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Efficiency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Maintainability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Portability</a:t>
            </a:r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46433574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>
            <a:extLst>
              <a:ext uri="{FF2B5EF4-FFF2-40B4-BE49-F238E27FC236}">
                <a16:creationId xmlns:a16="http://schemas.microsoft.com/office/drawing/2014/main" id="{92383B6A-C00C-424D-A181-EFEA910DE6E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76200"/>
            <a:ext cx="9144000" cy="762000"/>
          </a:xfrm>
        </p:spPr>
        <p:txBody>
          <a:bodyPr/>
          <a:lstStyle/>
          <a:p>
            <a:r>
              <a:rPr lang="en-US" altLang="en-US" dirty="0"/>
              <a:t>Selection Evaluation criteria	</a:t>
            </a:r>
          </a:p>
        </p:txBody>
      </p:sp>
      <p:sp>
        <p:nvSpPr>
          <p:cNvPr id="17411" name="Rectangle 3">
            <a:extLst>
              <a:ext uri="{FF2B5EF4-FFF2-40B4-BE49-F238E27FC236}">
                <a16:creationId xmlns:a16="http://schemas.microsoft.com/office/drawing/2014/main" id="{23CC5351-1866-4541-A1DE-D0D458253ED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09600" y="1219200"/>
            <a:ext cx="8397116" cy="3203954"/>
          </a:xfrm>
        </p:spPr>
        <p:txBody>
          <a:bodyPr/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Interface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Suitability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Benchmarking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Materials used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Workmanship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Processes</a:t>
            </a:r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86318991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>
            <a:extLst>
              <a:ext uri="{FF2B5EF4-FFF2-40B4-BE49-F238E27FC236}">
                <a16:creationId xmlns:a16="http://schemas.microsoft.com/office/drawing/2014/main" id="{F690A69B-CDF9-4D5C-AC06-933F6354D1E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/>
              <a:t>Control vs Choice</a:t>
            </a:r>
          </a:p>
        </p:txBody>
      </p:sp>
      <p:sp>
        <p:nvSpPr>
          <p:cNvPr id="13315" name="Rectangle 3">
            <a:extLst>
              <a:ext uri="{FF2B5EF4-FFF2-40B4-BE49-F238E27FC236}">
                <a16:creationId xmlns:a16="http://schemas.microsoft.com/office/drawing/2014/main" id="{FB18E4EA-EF86-438F-AD5C-4EBA964B0E5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762000" y="838200"/>
            <a:ext cx="8397116" cy="3477875"/>
          </a:xfrm>
        </p:spPr>
        <p:txBody>
          <a:bodyPr/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Interface, implementation – different amount of influence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endParaRPr lang="en-US" altLang="en-US" sz="2800" dirty="0">
              <a:latin typeface="+mn-lt"/>
            </a:endParaRP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800" dirty="0">
                <a:latin typeface="+mn-lt"/>
              </a:rPr>
              <a:t>How influence COTS?	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800" dirty="0"/>
              <a:t>Standards organization participation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800" dirty="0"/>
              <a:t>Collaborate with other users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800" dirty="0"/>
              <a:t>Interact with producers</a:t>
            </a:r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68875029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>
            <a:extLst>
              <a:ext uri="{FF2B5EF4-FFF2-40B4-BE49-F238E27FC236}">
                <a16:creationId xmlns:a16="http://schemas.microsoft.com/office/drawing/2014/main" id="{92B11DC0-5F58-4CDC-9171-A3A3844CA72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 dirty="0"/>
              <a:t>Acquisition Phases</a:t>
            </a:r>
          </a:p>
        </p:txBody>
      </p:sp>
      <p:sp>
        <p:nvSpPr>
          <p:cNvPr id="19459" name="Rectangle 3">
            <a:extLst>
              <a:ext uri="{FF2B5EF4-FFF2-40B4-BE49-F238E27FC236}">
                <a16:creationId xmlns:a16="http://schemas.microsoft.com/office/drawing/2014/main" id="{C6054487-C909-45E1-9DA2-AA0B98619D0D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762000" y="1143000"/>
            <a:ext cx="8397116" cy="2289858"/>
          </a:xfrm>
        </p:spPr>
        <p:txBody>
          <a:bodyPr/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Procurement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Integration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Implementation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Maintenance</a:t>
            </a:r>
          </a:p>
          <a:p>
            <a:endParaRPr lang="en-US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15869B-5775-1307-E0E2-A9C7BFAD26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dirty="0"/>
              <a:t>Buy vs Build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4CBBBCD-ED79-E1D5-CC98-F9E9100565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09600" y="1363979"/>
            <a:ext cx="8839200" cy="461665"/>
          </a:xfrm>
        </p:spPr>
        <p:txBody>
          <a:bodyPr/>
          <a:lstStyle/>
          <a:p>
            <a:r>
              <a:rPr lang="en-US" dirty="0"/>
              <a:t>Why is this important to understand?</a:t>
            </a:r>
          </a:p>
        </p:txBody>
      </p:sp>
    </p:spTree>
    <p:extLst>
      <p:ext uri="{BB962C8B-B14F-4D97-AF65-F5344CB8AC3E}">
        <p14:creationId xmlns:p14="http://schemas.microsoft.com/office/powerpoint/2010/main" val="126115169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>
            <a:extLst>
              <a:ext uri="{FF2B5EF4-FFF2-40B4-BE49-F238E27FC236}">
                <a16:creationId xmlns:a16="http://schemas.microsoft.com/office/drawing/2014/main" id="{DB1C1589-4C0E-485E-B518-7A2575FF9D4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en-US" sz="3630" dirty="0"/>
              <a:t>Acquisition Activities - Technical</a:t>
            </a:r>
          </a:p>
        </p:txBody>
      </p:sp>
      <p:sp>
        <p:nvSpPr>
          <p:cNvPr id="15363" name="Rectangle 3">
            <a:extLst>
              <a:ext uri="{FF2B5EF4-FFF2-40B4-BE49-F238E27FC236}">
                <a16:creationId xmlns:a16="http://schemas.microsoft.com/office/drawing/2014/main" id="{2A7B3F35-4CEC-4428-9DB1-54E10297834B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839267" y="1524000"/>
            <a:ext cx="8397116" cy="4473802"/>
          </a:xfrm>
        </p:spPr>
        <p:txBody>
          <a:bodyPr>
            <a:noAutofit/>
          </a:bodyPr>
          <a:lstStyle/>
          <a:p>
            <a:r>
              <a:rPr lang="en-US" altLang="en-US" sz="2970" b="1" dirty="0"/>
              <a:t>Technical activities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Feasibility analysis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Requirement's definition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System design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Implementation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Integration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Operation and maintenance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>
            <a:extLst>
              <a:ext uri="{FF2B5EF4-FFF2-40B4-BE49-F238E27FC236}">
                <a16:creationId xmlns:a16="http://schemas.microsoft.com/office/drawing/2014/main" id="{23B4784B-FA9D-4EFD-9EF4-83132F6353C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en-US" sz="3630" dirty="0"/>
              <a:t>Acquisition Activities - </a:t>
            </a:r>
            <a:r>
              <a:rPr lang="en-US" altLang="en-US" sz="3630" dirty="0" err="1"/>
              <a:t>Mnagement</a:t>
            </a:r>
            <a:endParaRPr lang="en-US" altLang="en-US" sz="3630" dirty="0"/>
          </a:p>
        </p:txBody>
      </p:sp>
      <p:sp>
        <p:nvSpPr>
          <p:cNvPr id="16387" name="Rectangle 3">
            <a:extLst>
              <a:ext uri="{FF2B5EF4-FFF2-40B4-BE49-F238E27FC236}">
                <a16:creationId xmlns:a16="http://schemas.microsoft.com/office/drawing/2014/main" id="{4D452DFC-ACD2-400E-AF74-B5FEADD2BE77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830642" y="1295400"/>
            <a:ext cx="8397116" cy="3715813"/>
          </a:xfrm>
        </p:spPr>
        <p:txBody>
          <a:bodyPr>
            <a:normAutofit/>
          </a:bodyPr>
          <a:lstStyle/>
          <a:p>
            <a:r>
              <a:rPr lang="en-US" altLang="en-US" sz="2970" b="1" dirty="0"/>
              <a:t>Management activities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Project management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Risk management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Contract management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>
            <a:extLst>
              <a:ext uri="{FF2B5EF4-FFF2-40B4-BE49-F238E27FC236}">
                <a16:creationId xmlns:a16="http://schemas.microsoft.com/office/drawing/2014/main" id="{B589043B-ABD5-4446-8606-4519D4737CE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/>
              <a:t>Acquisition Events</a:t>
            </a:r>
          </a:p>
        </p:txBody>
      </p:sp>
      <p:sp>
        <p:nvSpPr>
          <p:cNvPr id="17411" name="Rectangle 3">
            <a:extLst>
              <a:ext uri="{FF2B5EF4-FFF2-40B4-BE49-F238E27FC236}">
                <a16:creationId xmlns:a16="http://schemas.microsoft.com/office/drawing/2014/main" id="{CD9CB104-6E62-4282-9FD9-E3EE39F5B128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914400" y="1295400"/>
            <a:ext cx="6789420" cy="3771900"/>
          </a:xfrm>
        </p:spPr>
        <p:txBody>
          <a:bodyPr>
            <a:normAutofit lnSpcReduction="10000"/>
          </a:bodyPr>
          <a:lstStyle/>
          <a:p>
            <a:pPr marL="457200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3200" dirty="0">
                <a:latin typeface="+mn-lt"/>
              </a:rPr>
              <a:t>Technical Events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3200" dirty="0"/>
              <a:t>Design review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endParaRPr lang="en-US" altLang="en-US" sz="3200" dirty="0"/>
          </a:p>
          <a:p>
            <a:pPr marL="457200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3200" dirty="0">
                <a:latin typeface="+mn-lt"/>
              </a:rPr>
              <a:t>Management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3200" dirty="0"/>
              <a:t>Budget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3200" dirty="0"/>
              <a:t>Personnel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endParaRPr lang="en-US" altLang="en-US" sz="3200" dirty="0"/>
          </a:p>
          <a:p>
            <a:pPr marL="457200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3200" dirty="0">
                <a:latin typeface="+mn-lt"/>
              </a:rPr>
              <a:t>Decision points</a:t>
            </a:r>
          </a:p>
          <a:p>
            <a:pPr marL="914400" lvl="1" indent="-45720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altLang="en-US" sz="3200" dirty="0"/>
              <a:t>Go-no-go</a:t>
            </a:r>
            <a:endParaRPr lang="en-US" altLang="en-US" sz="20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>
            <a:extLst>
              <a:ext uri="{FF2B5EF4-FFF2-40B4-BE49-F238E27FC236}">
                <a16:creationId xmlns:a16="http://schemas.microsoft.com/office/drawing/2014/main" id="{E6FFAF90-5CFB-4794-B516-4E5C5E16F4B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9144000" cy="838200"/>
          </a:xfrm>
        </p:spPr>
        <p:txBody>
          <a:bodyPr/>
          <a:lstStyle/>
          <a:p>
            <a:r>
              <a:rPr lang="en-US" altLang="en-US" dirty="0"/>
              <a:t>Discussion</a:t>
            </a:r>
          </a:p>
        </p:txBody>
      </p:sp>
      <p:sp>
        <p:nvSpPr>
          <p:cNvPr id="18435" name="Rectangle 3">
            <a:extLst>
              <a:ext uri="{FF2B5EF4-FFF2-40B4-BE49-F238E27FC236}">
                <a16:creationId xmlns:a16="http://schemas.microsoft.com/office/drawing/2014/main" id="{D5B75C97-CB80-4810-91FE-D3B7E05F825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704850" y="1295400"/>
            <a:ext cx="8896350" cy="3949015"/>
          </a:xfrm>
        </p:spPr>
        <p:txBody>
          <a:bodyPr>
            <a:noAutofit/>
          </a:bodyPr>
          <a:lstStyle/>
          <a:p>
            <a:pPr>
              <a:lnSpc>
                <a:spcPct val="80000"/>
              </a:lnSpc>
            </a:pPr>
            <a:r>
              <a:rPr lang="en-US" altLang="en-US" sz="2970" b="1" dirty="0"/>
              <a:t>For many application functions, there are similar available products.</a:t>
            </a:r>
          </a:p>
          <a:p>
            <a:pPr>
              <a:lnSpc>
                <a:spcPct val="80000"/>
              </a:lnSpc>
            </a:pPr>
            <a:endParaRPr lang="en-US" altLang="en-US" sz="2970" b="1" dirty="0"/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>
                <a:latin typeface="+mn-lt"/>
              </a:rPr>
              <a:t>In what way does the consumer influence the interface?</a:t>
            </a: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>
                <a:latin typeface="+mn-lt"/>
              </a:rPr>
              <a:t>How should the consumer influence the interface?</a:t>
            </a: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>
                <a:latin typeface="+mn-lt"/>
              </a:rPr>
              <a:t>In what way does the consumer influence implementation?</a:t>
            </a: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>
                <a:latin typeface="+mn-lt"/>
              </a:rPr>
              <a:t>How should the consumer influence implementation?</a:t>
            </a: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>
                <a:latin typeface="+mn-lt"/>
              </a:rPr>
              <a:t>Do consumers influence the interface more or less than the implementation?</a:t>
            </a:r>
          </a:p>
          <a:p>
            <a:pPr marL="457200" indent="-4572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>
                <a:latin typeface="+mn-lt"/>
              </a:rPr>
              <a:t>How much should they influence them?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0541B5-E7A5-4EBD-9CEF-8CBA5D63C9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4450" y="132839"/>
            <a:ext cx="9126750" cy="1107996"/>
          </a:xfrm>
        </p:spPr>
        <p:txBody>
          <a:bodyPr/>
          <a:lstStyle/>
          <a:p>
            <a:r>
              <a:rPr lang="en-US" dirty="0"/>
              <a:t>Project Management for a </a:t>
            </a:r>
            <a:br>
              <a:rPr lang="en-US" dirty="0"/>
            </a:br>
            <a:r>
              <a:rPr lang="en-US" dirty="0"/>
              <a:t>Software Acquisition Project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F4B8F5-49EE-4115-ABB1-2239D1E78F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sz="2640" b="1" dirty="0"/>
              <a:t>Buy vs build </a:t>
            </a:r>
            <a:r>
              <a:rPr lang="en-US" sz="2640" dirty="0"/>
              <a:t>is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sz="2800" dirty="0"/>
              <a:t>Major decision for companies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sz="2800" dirty="0"/>
              <a:t>Corporations may opt to purchase and license vendor software. 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sz="2800" dirty="0"/>
              <a:t>Different challenges related to the integration of the software application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endParaRPr lang="en-US" sz="264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sz="2640" b="1" dirty="0"/>
              <a:t>Commercial Off-the-Shelf Software </a:t>
            </a:r>
            <a:r>
              <a:rPr lang="en-US" sz="2640" dirty="0"/>
              <a:t>(COTS)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rgbClr val="202122"/>
                </a:solidFill>
              </a:rPr>
              <a:t>P</a:t>
            </a:r>
            <a:r>
              <a:rPr lang="en-US" sz="2800" b="0" i="0" dirty="0">
                <a:solidFill>
                  <a:srgbClr val="202122"/>
                </a:solidFill>
                <a:effectLst/>
              </a:rPr>
              <a:t>ackaged (ready-made) hardware or software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sz="2800" b="0" i="0" dirty="0">
                <a:solidFill>
                  <a:srgbClr val="202122"/>
                </a:solidFill>
                <a:effectLst/>
              </a:rPr>
              <a:t>Out</a:t>
            </a:r>
            <a:r>
              <a:rPr lang="en-US" sz="2800" dirty="0">
                <a:solidFill>
                  <a:srgbClr val="202122"/>
                </a:solidFill>
              </a:rPr>
              <a:t>-of-the-Box but must be configured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rgbClr val="202122"/>
                </a:solidFill>
              </a:rPr>
              <a:t>MIL-COTS</a:t>
            </a:r>
          </a:p>
          <a:p>
            <a:pPr lvl="1"/>
            <a:endParaRPr lang="en-US" sz="2400" b="0" i="0" dirty="0">
              <a:solidFill>
                <a:srgbClr val="202122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1747644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0541B5-E7A5-4EBD-9CEF-8CBA5D63C9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dirty="0"/>
              <a:t>Software-As-A-Service (SaaS)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F4B8F5-49EE-4115-ABB1-2239D1E78F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4450" y="1143000"/>
            <a:ext cx="8839200" cy="4923491"/>
          </a:xfrm>
        </p:spPr>
        <p:txBody>
          <a:bodyPr>
            <a:normAutofit/>
          </a:bodyPr>
          <a:lstStyle/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sz="2400" b="0" i="0" dirty="0">
                <a:solidFill>
                  <a:srgbClr val="202122"/>
                </a:solidFill>
                <a:effectLst/>
              </a:rPr>
              <a:t>A way of delivering applications over the Internet—as a service. Instead of installing and maintaining software, you simply access it via the Internet, freeing yourself from complex software and hardware management.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sz="2400" b="0" i="0" dirty="0">
                <a:solidFill>
                  <a:srgbClr val="202122"/>
                </a:solidFill>
                <a:effectLst/>
              </a:rPr>
              <a:t>SaaS applications are sometimes called Web-based software, on-demand software, or hosted software. 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sz="2400" b="0" i="0" dirty="0">
                <a:solidFill>
                  <a:srgbClr val="202122"/>
                </a:solidFill>
                <a:effectLst/>
              </a:rPr>
              <a:t>Whatever the name, SaaS applications run on a SaaS provider’s servers. 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sz="2400" b="0" i="0" dirty="0">
                <a:solidFill>
                  <a:srgbClr val="202122"/>
                </a:solidFill>
                <a:effectLst/>
              </a:rPr>
              <a:t>The provider manages access to the application, including security, availability, and performance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3BD5823F-DFF7-BAEC-9513-E62264702118}"/>
              </a:ext>
            </a:extLst>
          </p:cNvPr>
          <p:cNvSpPr txBox="1"/>
          <p:nvPr/>
        </p:nvSpPr>
        <p:spPr>
          <a:xfrm>
            <a:off x="762000" y="5715000"/>
            <a:ext cx="815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/>
              <a:t>An alternative to COTS….</a:t>
            </a:r>
          </a:p>
        </p:txBody>
      </p:sp>
    </p:spTree>
    <p:extLst>
      <p:ext uri="{BB962C8B-B14F-4D97-AF65-F5344CB8AC3E}">
        <p14:creationId xmlns:p14="http://schemas.microsoft.com/office/powerpoint/2010/main" val="35892318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970E80-4B24-FC52-5AD5-1CF8322B3D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dirty="0"/>
              <a:t>SaaS - Characteristics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2D0C16-02D1-B717-8CF2-83636A30F7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09600" y="716145"/>
            <a:ext cx="8839200" cy="5847755"/>
          </a:xfrm>
        </p:spPr>
        <p:txBody>
          <a:bodyPr/>
          <a:lstStyle/>
          <a:p>
            <a:r>
              <a:rPr lang="en-US" sz="2000" dirty="0"/>
              <a:t>Multitenant Architecture –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All users and applications share a single, common infrastructure and code base that is centrally maintained.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Providers can innovate more quickly and save the valuable development time previously spent on maintaining numerous versions of outdated code.</a:t>
            </a:r>
          </a:p>
          <a:p>
            <a:endParaRPr lang="en-US" sz="2000" dirty="0"/>
          </a:p>
          <a:p>
            <a:r>
              <a:rPr lang="en-US" sz="2000" dirty="0"/>
              <a:t>Configuration and Upgrades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The ability for each user to easily configure  applications to fit their business processes without affecting the common infrastructure.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Configurations are unique to each company or user and are always preserved through upgrades.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SaaS providers can make upgrades more often, with less customer risk and much lower adoption cost.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sz="2000" dirty="0"/>
          </a:p>
          <a:p>
            <a:r>
              <a:rPr lang="en-US" sz="2000" dirty="0"/>
              <a:t>Better Access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Improved access to data from any networked device;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However, companies manage privileges, monitor data use, and ensure everyone sees the same information at the same time.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Generally accessible via Internet – but single sign-on must be planned</a:t>
            </a:r>
          </a:p>
        </p:txBody>
      </p:sp>
    </p:spTree>
    <p:extLst>
      <p:ext uri="{BB962C8B-B14F-4D97-AF65-F5344CB8AC3E}">
        <p14:creationId xmlns:p14="http://schemas.microsoft.com/office/powerpoint/2010/main" val="23613585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970E80-4B24-FC52-5AD5-1CF8322B3D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dirty="0"/>
              <a:t>SaaS - Characteristics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2D0C16-02D1-B717-8CF2-83636A30F7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18225" y="762000"/>
            <a:ext cx="8839200" cy="6771084"/>
          </a:xfrm>
        </p:spPr>
        <p:txBody>
          <a:bodyPr/>
          <a:lstStyle/>
          <a:p>
            <a:r>
              <a:rPr lang="en-US" sz="2000" dirty="0"/>
              <a:t>Multitenant Architecture –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All users and applications share a single, common infrastructure and code base that is centrally maintained.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Providers can innovate more quickly and save the valuable development time previously spent on maintaining numerous versions of outdated code.</a:t>
            </a:r>
          </a:p>
          <a:p>
            <a:endParaRPr lang="en-US" sz="2000" dirty="0"/>
          </a:p>
          <a:p>
            <a:r>
              <a:rPr lang="en-US" sz="2000" dirty="0"/>
              <a:t>Configuration and Upgrades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The ability for each user to easily configure  applications to fit their business processes without affecting the common infrastructure.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Configurations are unique to each company or user and are always preserved through upgrades.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/>
              <a:t>SaaS providers can make upgrades more often, with less customer risk and much lower adoption cost.</a:t>
            </a:r>
          </a:p>
          <a:p>
            <a:r>
              <a:rPr lang="en-US" sz="2000" dirty="0"/>
              <a:t>Better Access</a:t>
            </a:r>
          </a:p>
          <a:p>
            <a:r>
              <a:rPr lang="en-US" sz="2000" dirty="0"/>
              <a:t>Improved access to data from any networked device while making it easier to manage privileges, monitor data use, and ensure everyone sees the same information at the same time.</a:t>
            </a:r>
          </a:p>
          <a:p>
            <a:r>
              <a:rPr lang="en-US" sz="2000" dirty="0"/>
              <a:t>SaaS Harnesses the Consumer Web</a:t>
            </a:r>
          </a:p>
          <a:p>
            <a:r>
              <a:rPr lang="en-US" sz="2000" dirty="0"/>
              <a:t>Anyone familiar with Amazon.com or My Yahoo! will be familiar with the Web interface of typical SaaS applications. With the SaaS model, you can </a:t>
            </a:r>
            <a:r>
              <a:rPr lang="en-US" sz="2000" dirty="0" err="1"/>
              <a:t>customise</a:t>
            </a:r>
            <a:r>
              <a:rPr lang="en-US" sz="2000" dirty="0"/>
              <a:t> with point-and-click ease, making the weeks or months it takes to update traditional business software seem hopelessly old fashioned.</a:t>
            </a:r>
          </a:p>
        </p:txBody>
      </p:sp>
    </p:spTree>
    <p:extLst>
      <p:ext uri="{BB962C8B-B14F-4D97-AF65-F5344CB8AC3E}">
        <p14:creationId xmlns:p14="http://schemas.microsoft.com/office/powerpoint/2010/main" val="26493473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6F069D-2F12-428C-8B44-C5F3991DA5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dirty="0"/>
              <a:t>Software Acquisition 101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DB20864-0BE7-44F7-83D5-3984EBE4AC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09600" y="1363979"/>
            <a:ext cx="8839200" cy="3046988"/>
          </a:xfrm>
        </p:spPr>
        <p:txBody>
          <a:bodyPr/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400" b="0" i="0" dirty="0">
                <a:solidFill>
                  <a:srgbClr val="363636"/>
                </a:solidFill>
                <a:effectLst/>
                <a:latin typeface="+mn-lt"/>
              </a:rPr>
              <a:t>Implement budgeting best practices</a:t>
            </a:r>
            <a:endParaRPr lang="en-US" sz="2400" dirty="0">
              <a:solidFill>
                <a:srgbClr val="1A1A1A"/>
              </a:solidFill>
              <a:latin typeface="+mn-lt"/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400" b="0" i="0" dirty="0">
                <a:solidFill>
                  <a:srgbClr val="363636"/>
                </a:solidFill>
                <a:effectLst/>
                <a:latin typeface="+mn-lt"/>
              </a:rPr>
              <a:t>User-friendly and collaborative</a:t>
            </a:r>
            <a:endParaRPr lang="en-US" sz="2400" dirty="0">
              <a:solidFill>
                <a:srgbClr val="1A1A1A"/>
              </a:solidFill>
              <a:latin typeface="+mn-lt"/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400" b="0" i="0" dirty="0">
                <a:solidFill>
                  <a:srgbClr val="363636"/>
                </a:solidFill>
                <a:effectLst/>
                <a:latin typeface="+mn-lt"/>
              </a:rPr>
              <a:t>Actionable information for data-driven decision making</a:t>
            </a:r>
            <a:endParaRPr lang="en-US" sz="2400" dirty="0">
              <a:solidFill>
                <a:srgbClr val="1A1A1A"/>
              </a:solidFill>
              <a:latin typeface="+mn-lt"/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400" b="0" i="0" dirty="0">
                <a:solidFill>
                  <a:srgbClr val="363636"/>
                </a:solidFill>
                <a:effectLst/>
                <a:latin typeface="+mn-lt"/>
              </a:rPr>
              <a:t>Cost-effective 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sz="2400" dirty="0">
                <a:solidFill>
                  <a:srgbClr val="363636"/>
                </a:solidFill>
              </a:rPr>
              <a:t>Short Term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sz="2400" dirty="0">
                <a:solidFill>
                  <a:srgbClr val="363636"/>
                </a:solidFill>
                <a:latin typeface="+mn-lt"/>
              </a:rPr>
              <a:t>Long Term</a:t>
            </a:r>
            <a:endParaRPr lang="en-US" sz="2400" dirty="0">
              <a:solidFill>
                <a:srgbClr val="1A1A1A"/>
              </a:solidFill>
              <a:latin typeface="+mn-lt"/>
            </a:endParaRP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400" b="0" i="0" dirty="0">
                <a:solidFill>
                  <a:srgbClr val="363636"/>
                </a:solidFill>
                <a:effectLst/>
                <a:latin typeface="+mn-lt"/>
              </a:rPr>
              <a:t>Increase transparency and engagement with stakeholders</a:t>
            </a:r>
            <a:endParaRPr lang="en-US" sz="2400" b="0" i="0" dirty="0">
              <a:solidFill>
                <a:srgbClr val="1A1A1A"/>
              </a:solidFill>
              <a:effectLst/>
              <a:latin typeface="+mn-lt"/>
            </a:endParaRPr>
          </a:p>
          <a:p>
            <a:pPr algn="l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20442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>
            <a:extLst>
              <a:ext uri="{FF2B5EF4-FFF2-40B4-BE49-F238E27FC236}">
                <a16:creationId xmlns:a16="http://schemas.microsoft.com/office/drawing/2014/main" id="{9BD94A8F-3D51-4E3C-A77E-D8C55B02119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1107996"/>
          </a:xfrm>
        </p:spPr>
        <p:txBody>
          <a:bodyPr/>
          <a:lstStyle/>
          <a:p>
            <a:br>
              <a:rPr lang="en-US" altLang="en-US" dirty="0"/>
            </a:br>
            <a:r>
              <a:rPr lang="en-US" altLang="en-US" dirty="0"/>
              <a:t>Software Acquisition </a:t>
            </a:r>
          </a:p>
        </p:txBody>
      </p:sp>
      <p:sp>
        <p:nvSpPr>
          <p:cNvPr id="7171" name="Rectangle 3">
            <a:extLst>
              <a:ext uri="{FF2B5EF4-FFF2-40B4-BE49-F238E27FC236}">
                <a16:creationId xmlns:a16="http://schemas.microsoft.com/office/drawing/2014/main" id="{006BF344-E6AD-417A-9D91-A9E80C48530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Producer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Create implementation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endParaRPr lang="en-US" altLang="en-US" sz="297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Consumer 	</a:t>
            </a:r>
          </a:p>
          <a:p>
            <a:pPr marL="914400" lvl="1" indent="-457200">
              <a:buFont typeface="Arial" panose="020B0604020202020204" pitchFamily="34" charset="0"/>
              <a:buChar char="•"/>
            </a:pPr>
            <a:r>
              <a:rPr lang="en-US" altLang="en-US" sz="2970" dirty="0"/>
              <a:t>Acquire implementation</a:t>
            </a:r>
          </a:p>
        </p:txBody>
      </p:sp>
    </p:spTree>
    <p:extLst>
      <p:ext uri="{BB962C8B-B14F-4D97-AF65-F5344CB8AC3E}">
        <p14:creationId xmlns:p14="http://schemas.microsoft.com/office/powerpoint/2010/main" val="4004906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>
            <a:extLst>
              <a:ext uri="{FF2B5EF4-FFF2-40B4-BE49-F238E27FC236}">
                <a16:creationId xmlns:a16="http://schemas.microsoft.com/office/drawing/2014/main" id="{39A93AE1-1848-4E95-B642-F14D9BB7FDC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74450" y="132839"/>
            <a:ext cx="9126750" cy="553998"/>
          </a:xfrm>
        </p:spPr>
        <p:txBody>
          <a:bodyPr/>
          <a:lstStyle/>
          <a:p>
            <a:r>
              <a:rPr lang="en-US" altLang="en-US"/>
              <a:t>Forces of the Marketplace</a:t>
            </a:r>
          </a:p>
        </p:txBody>
      </p:sp>
      <p:sp>
        <p:nvSpPr>
          <p:cNvPr id="14339" name="Rectangle 3">
            <a:extLst>
              <a:ext uri="{FF2B5EF4-FFF2-40B4-BE49-F238E27FC236}">
                <a16:creationId xmlns:a16="http://schemas.microsoft.com/office/drawing/2014/main" id="{9073687A-2D7A-485F-8AFC-BF3EC78289B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762000" y="914400"/>
            <a:ext cx="8397116" cy="4368844"/>
          </a:xfrm>
        </p:spPr>
        <p:txBody>
          <a:bodyPr>
            <a:normAutofit lnSpcReduction="10000"/>
          </a:bodyPr>
          <a:lstStyle/>
          <a:p>
            <a:pPr>
              <a:lnSpc>
                <a:spcPct val="80000"/>
              </a:lnSpc>
            </a:pPr>
            <a:r>
              <a:rPr lang="en-US" altLang="en-US" sz="2400" b="1" dirty="0">
                <a:latin typeface="+mn-lt"/>
              </a:rPr>
              <a:t>Create implementation</a:t>
            </a:r>
          </a:p>
          <a:p>
            <a:pPr>
              <a:lnSpc>
                <a:spcPct val="80000"/>
              </a:lnSpc>
            </a:pPr>
            <a:endParaRPr lang="en-US" altLang="en-US" sz="2400" dirty="0">
              <a:latin typeface="+mn-lt"/>
            </a:endParaRPr>
          </a:p>
          <a:p>
            <a:pPr marL="800100" lvl="1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Control what features, how functions </a:t>
            </a:r>
          </a:p>
          <a:p>
            <a:pPr marL="800100" lvl="1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400" dirty="0"/>
          </a:p>
          <a:p>
            <a:pPr marL="800100" lvl="1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Have access and control over code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Identify requirements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Develop specifications based on requirements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Define interfaces based on requirements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Develop custom implementations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Integrate custom implementations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Determine testing to verify implementation satisfies needs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Use and support  implementation</a:t>
            </a:r>
          </a:p>
          <a:p>
            <a:pPr marL="1257300" lvl="2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endParaRPr lang="en-US" altLang="en-US" sz="2400" dirty="0"/>
          </a:p>
          <a:p>
            <a:pPr marL="800100" lvl="1" indent="-342900">
              <a:lnSpc>
                <a:spcPct val="80000"/>
              </a:lnSpc>
              <a:buFont typeface="Arial" panose="020B0604020202020204" pitchFamily="34" charset="0"/>
              <a:buChar char="•"/>
            </a:pPr>
            <a:r>
              <a:rPr lang="en-US" altLang="en-US" sz="2400" dirty="0"/>
              <a:t>Must perform adequate testing</a:t>
            </a:r>
          </a:p>
        </p:txBody>
      </p:sp>
    </p:spTree>
    <p:extLst>
      <p:ext uri="{BB962C8B-B14F-4D97-AF65-F5344CB8AC3E}">
        <p14:creationId xmlns:p14="http://schemas.microsoft.com/office/powerpoint/2010/main" val="12958549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263</TotalTime>
  <Words>966</Words>
  <Application>Microsoft Office PowerPoint</Application>
  <PresentationFormat>Custom</PresentationFormat>
  <Paragraphs>209</Paragraphs>
  <Slides>23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23</vt:i4>
      </vt:variant>
    </vt:vector>
  </HeadingPairs>
  <TitlesOfParts>
    <vt:vector size="31" baseType="lpstr">
      <vt:lpstr>Arial</vt:lpstr>
      <vt:lpstr>Arial Narrow</vt:lpstr>
      <vt:lpstr>Calibri</vt:lpstr>
      <vt:lpstr>Calibri Light</vt:lpstr>
      <vt:lpstr>Times New Roman</vt:lpstr>
      <vt:lpstr>Wingdings</vt:lpstr>
      <vt:lpstr>Office Theme</vt:lpstr>
      <vt:lpstr>Custom Design</vt:lpstr>
      <vt:lpstr>CYBR 3323 </vt:lpstr>
      <vt:lpstr>Buy vs Build</vt:lpstr>
      <vt:lpstr>Project Management for a  Software Acquisition Project</vt:lpstr>
      <vt:lpstr>Software-As-A-Service (SaaS)</vt:lpstr>
      <vt:lpstr>SaaS - Characteristics</vt:lpstr>
      <vt:lpstr>SaaS - Characteristics</vt:lpstr>
      <vt:lpstr>Software Acquisition 101</vt:lpstr>
      <vt:lpstr> Software Acquisition </vt:lpstr>
      <vt:lpstr>Forces of the Marketplace</vt:lpstr>
      <vt:lpstr>Forces of the Marketplace -Continued</vt:lpstr>
      <vt:lpstr>Procured System Considerations</vt:lpstr>
      <vt:lpstr>Marketplace Considerations</vt:lpstr>
      <vt:lpstr>What is a standard?</vt:lpstr>
      <vt:lpstr>Standards</vt:lpstr>
      <vt:lpstr>Interface Specification</vt:lpstr>
      <vt:lpstr>Product Quality measures</vt:lpstr>
      <vt:lpstr>Selection Evaluation criteria </vt:lpstr>
      <vt:lpstr>Control vs Choice</vt:lpstr>
      <vt:lpstr>Acquisition Phases</vt:lpstr>
      <vt:lpstr>Acquisition Activities - Technical</vt:lpstr>
      <vt:lpstr>Acquisition Activities - Mnagement</vt:lpstr>
      <vt:lpstr>Acquisition Events</vt:lpstr>
      <vt:lpstr>Discussion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Microsoft PowerPoint - 4823_01_overview.pptx</dc:title>
  <dc:creator>bbrown</dc:creator>
  <cp:lastModifiedBy>Darin Morrow</cp:lastModifiedBy>
  <cp:revision>41</cp:revision>
  <dcterms:created xsi:type="dcterms:W3CDTF">2019-06-20T13:37:09Z</dcterms:created>
  <dcterms:modified xsi:type="dcterms:W3CDTF">2024-06-02T21:01:51Z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2016-08-15T00:00:00Z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2019-06-20T00:00:00Z</vt:filetime>
  </property>
</Properties>
</file>